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8" r:id="rId8"/>
    <p:sldId id="264" r:id="rId9"/>
    <p:sldId id="262" r:id="rId10"/>
    <p:sldId id="263" r:id="rId11"/>
    <p:sldId id="269" r:id="rId12"/>
    <p:sldId id="265" r:id="rId13"/>
    <p:sldId id="266" r:id="rId14"/>
    <p:sldId id="267" r:id="rId15"/>
    <p:sldId id="270" r:id="rId16"/>
    <p:sldId id="271" r:id="rId17"/>
    <p:sldId id="273" r:id="rId18"/>
    <p:sldId id="272" r:id="rId19"/>
  </p:sldIdLst>
  <p:sldSz cx="9144000" cy="6858000" type="screen4x3"/>
  <p:notesSz cx="6858000" cy="9144000"/>
  <p:defaultTextStyle>
    <a:defPPr>
      <a:defRPr lang="es-P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E22D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8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PE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PE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PE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PE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0C651-FCE9-4C97-BBB7-D814FE009070}" type="datetimeFigureOut">
              <a:rPr lang="es-PE" smtClean="0"/>
              <a:pPr/>
              <a:t>27/09/2012</a:t>
            </a:fld>
            <a:endParaRPr lang="es-PE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PE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BC3D6-324C-404E-A159-AA55F91F7FDE}" type="slidenum">
              <a:rPr lang="es-PE" smtClean="0"/>
              <a:pPr/>
              <a:t>‹Nº›</a:t>
            </a:fld>
            <a:endParaRPr lang="es-P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P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42910" y="571480"/>
            <a:ext cx="7772400" cy="1470025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  <a:ln w="28575">
            <a:solidFill>
              <a:srgbClr val="002060"/>
            </a:solidFill>
          </a:ln>
        </p:spPr>
        <p:txBody>
          <a:bodyPr>
            <a:normAutofit/>
          </a:bodyPr>
          <a:lstStyle/>
          <a:p>
            <a:pPr algn="just"/>
            <a:r>
              <a:rPr lang="es-PE" sz="2800" b="1" dirty="0" smtClean="0"/>
              <a:t>Las células sintetizan ATP a través de dos mecanismos diferentes, cual de ellos se produce solamente en condiciones aeróbicas: </a:t>
            </a:r>
            <a:endParaRPr lang="es-PE" sz="2800" b="1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928662" y="3000372"/>
            <a:ext cx="6400800" cy="1752600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path path="circle">
              <a:fillToRect l="100000" t="100000"/>
            </a:path>
            <a:tileRect r="-100000" b="-100000"/>
          </a:gradFill>
        </p:spPr>
        <p:txBody>
          <a:bodyPr/>
          <a:lstStyle/>
          <a:p>
            <a:pPr marL="514350" indent="-514350" algn="l">
              <a:buAutoNum type="arabicParenR"/>
            </a:pPr>
            <a:r>
              <a:rPr lang="es-PE" b="1" dirty="0" err="1" smtClean="0">
                <a:solidFill>
                  <a:srgbClr val="1E22D0"/>
                </a:solidFill>
              </a:rPr>
              <a:t>Fosforilación</a:t>
            </a:r>
            <a:r>
              <a:rPr lang="es-PE" b="1" dirty="0" smtClean="0">
                <a:solidFill>
                  <a:srgbClr val="1E22D0"/>
                </a:solidFill>
              </a:rPr>
              <a:t> a nivel de sustrato</a:t>
            </a:r>
          </a:p>
          <a:p>
            <a:pPr marL="514350" indent="-514350" algn="l">
              <a:buAutoNum type="arabicParenR"/>
            </a:pPr>
            <a:endParaRPr lang="es-PE" b="1" dirty="0" smtClean="0">
              <a:solidFill>
                <a:srgbClr val="1E22D0"/>
              </a:solidFill>
            </a:endParaRPr>
          </a:p>
          <a:p>
            <a:pPr marL="514350" indent="-514350" algn="l">
              <a:buAutoNum type="arabicParenR"/>
            </a:pPr>
            <a:r>
              <a:rPr lang="es-PE" b="1" dirty="0" err="1" smtClean="0">
                <a:solidFill>
                  <a:srgbClr val="1E22D0"/>
                </a:solidFill>
              </a:rPr>
              <a:t>Fosforilación</a:t>
            </a:r>
            <a:r>
              <a:rPr lang="es-PE" b="1" dirty="0" smtClean="0">
                <a:solidFill>
                  <a:srgbClr val="1E22D0"/>
                </a:solidFill>
              </a:rPr>
              <a:t> </a:t>
            </a:r>
            <a:r>
              <a:rPr lang="es-PE" b="1" dirty="0" err="1" smtClean="0">
                <a:solidFill>
                  <a:srgbClr val="1E22D0"/>
                </a:solidFill>
              </a:rPr>
              <a:t>oxidativa</a:t>
            </a:r>
            <a:endParaRPr lang="es-PE" b="1" dirty="0">
              <a:solidFill>
                <a:srgbClr val="1E22D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gradFill rotWithShape="1">
            <a:gsLst>
              <a:gs pos="0">
                <a:srgbClr val="E3F81C">
                  <a:gamma/>
                  <a:shade val="46275"/>
                  <a:invGamma/>
                </a:srgbClr>
              </a:gs>
              <a:gs pos="50000">
                <a:srgbClr val="E3F81C"/>
              </a:gs>
              <a:gs pos="100000">
                <a:srgbClr val="E3F81C">
                  <a:gamma/>
                  <a:shade val="46275"/>
                  <a:invGamma/>
                </a:srgbClr>
              </a:gs>
            </a:gsLst>
            <a:lin ang="5400000" scaled="1"/>
          </a:gradFill>
        </p:spPr>
        <p:txBody>
          <a:bodyPr>
            <a:normAutofit fontScale="90000"/>
          </a:bodyPr>
          <a:lstStyle/>
          <a:p>
            <a:r>
              <a:rPr lang="es-AR" sz="4000"/>
              <a:t>Después de una comida rica en hidratos de carbono se produce:</a:t>
            </a:r>
            <a:endParaRPr lang="es-ES" sz="400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2708275"/>
            <a:ext cx="8229600" cy="2620963"/>
          </a:xfrm>
          <a:gradFill rotWithShape="1">
            <a:gsLst>
              <a:gs pos="0">
                <a:srgbClr val="E3F81C"/>
              </a:gs>
              <a:gs pos="50000">
                <a:srgbClr val="E3F81C">
                  <a:gamma/>
                  <a:tint val="50980"/>
                  <a:invGamma/>
                </a:srgbClr>
              </a:gs>
              <a:gs pos="100000">
                <a:srgbClr val="E3F81C"/>
              </a:gs>
            </a:gsLst>
            <a:lin ang="18900000" scaled="1"/>
          </a:gradFill>
        </p:spPr>
        <p:txBody>
          <a:bodyPr/>
          <a:lstStyle/>
          <a:p>
            <a:pPr>
              <a:buFontTx/>
              <a:buNone/>
            </a:pPr>
            <a:r>
              <a:rPr lang="es-AR"/>
              <a:t>1.- Liberación de insulina e ingreso de glucosa a las células</a:t>
            </a:r>
          </a:p>
          <a:p>
            <a:pPr>
              <a:buFontTx/>
              <a:buNone/>
            </a:pPr>
            <a:endParaRPr lang="es-AR"/>
          </a:p>
          <a:p>
            <a:pPr>
              <a:buFontTx/>
              <a:buNone/>
            </a:pPr>
            <a:r>
              <a:rPr lang="es-AR"/>
              <a:t>2.- Estimulación de la glucogenólisis</a:t>
            </a:r>
            <a:endParaRPr lang="es-E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654164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</p:spPr>
        <p:txBody>
          <a:bodyPr>
            <a:normAutofit fontScale="90000"/>
          </a:bodyPr>
          <a:lstStyle/>
          <a:p>
            <a:r>
              <a:rPr lang="es-PE" sz="3200" b="1" dirty="0" smtClean="0"/>
              <a:t>Cuando hay una elevada concentración de Glucosa-6-fosfato  dentro de la célula hepática esta puede seguir las siguientes vías metabólicas: </a:t>
            </a:r>
            <a:endParaRPr lang="es-PE" sz="3200" b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2857496"/>
            <a:ext cx="8229600" cy="2928957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18900000" scaled="1"/>
            <a:tileRect/>
          </a:gradFill>
        </p:spPr>
        <p:txBody>
          <a:bodyPr>
            <a:normAutofit fontScale="92500" lnSpcReduction="10000"/>
          </a:bodyPr>
          <a:lstStyle/>
          <a:p>
            <a:r>
              <a:rPr lang="es-PE" dirty="0" err="1" smtClean="0"/>
              <a:t>Glucogenogénesis</a:t>
            </a:r>
            <a:r>
              <a:rPr lang="es-PE" dirty="0" smtClean="0"/>
              <a:t> y Vía </a:t>
            </a:r>
            <a:r>
              <a:rPr lang="es-PE" dirty="0" err="1" smtClean="0"/>
              <a:t>glicolítica</a:t>
            </a:r>
            <a:endParaRPr lang="es-PE" dirty="0" smtClean="0"/>
          </a:p>
          <a:p>
            <a:endParaRPr lang="es-PE" dirty="0" smtClean="0"/>
          </a:p>
          <a:p>
            <a:r>
              <a:rPr lang="es-PE" dirty="0" err="1" smtClean="0"/>
              <a:t>Gluconeogénesis</a:t>
            </a:r>
            <a:endParaRPr lang="es-PE" dirty="0" smtClean="0"/>
          </a:p>
          <a:p>
            <a:endParaRPr lang="es-PE" dirty="0" smtClean="0"/>
          </a:p>
          <a:p>
            <a:r>
              <a:rPr lang="es-PE" dirty="0" smtClean="0"/>
              <a:t>Liberación de glucosa a sangre por acción de la glucosa-6-fosfatasa</a:t>
            </a:r>
            <a:endParaRPr lang="es-PE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71438" y="274638"/>
            <a:ext cx="8964612" cy="1143000"/>
          </a:xfrm>
          <a:gradFill rotWithShape="1">
            <a:gsLst>
              <a:gs pos="0">
                <a:srgbClr val="E3F81C">
                  <a:gamma/>
                  <a:shade val="46275"/>
                  <a:invGamma/>
                </a:srgbClr>
              </a:gs>
              <a:gs pos="50000">
                <a:srgbClr val="E3F81C"/>
              </a:gs>
              <a:gs pos="100000">
                <a:srgbClr val="E3F81C">
                  <a:gamma/>
                  <a:shade val="46275"/>
                  <a:invGamma/>
                </a:srgbClr>
              </a:gs>
            </a:gsLst>
            <a:lin ang="5400000" scaled="1"/>
          </a:gradFill>
        </p:spPr>
        <p:txBody>
          <a:bodyPr/>
          <a:lstStyle/>
          <a:p>
            <a:r>
              <a:rPr lang="es-AR" sz="3200" b="1" dirty="0"/>
              <a:t>Cuando disminuyen los niveles de ATP en la </a:t>
            </a:r>
            <a:r>
              <a:rPr lang="es-AR" sz="3200" b="1" dirty="0" smtClean="0"/>
              <a:t>célula </a:t>
            </a:r>
            <a:r>
              <a:rPr lang="es-AR" sz="3200" b="1" dirty="0"/>
              <a:t>se activan las siguientes enzimas:</a:t>
            </a:r>
            <a:endParaRPr lang="es-ES" sz="3200" b="1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2708275"/>
            <a:ext cx="8229600" cy="2260600"/>
          </a:xfrm>
          <a:gradFill rotWithShape="1">
            <a:gsLst>
              <a:gs pos="0">
                <a:srgbClr val="E3F81C"/>
              </a:gs>
              <a:gs pos="50000">
                <a:srgbClr val="E3F81C">
                  <a:gamma/>
                  <a:tint val="76078"/>
                  <a:invGamma/>
                </a:srgbClr>
              </a:gs>
              <a:gs pos="100000">
                <a:srgbClr val="E3F81C"/>
              </a:gs>
            </a:gsLst>
            <a:lin ang="2700000" scaled="1"/>
          </a:gradFill>
        </p:spPr>
        <p:txBody>
          <a:bodyPr/>
          <a:lstStyle/>
          <a:p>
            <a:r>
              <a:rPr lang="es-AR" b="1" i="1" dirty="0"/>
              <a:t>FOSFOFRUCTOQUINASA</a:t>
            </a:r>
          </a:p>
          <a:p>
            <a:endParaRPr lang="es-AR" b="1" i="1" dirty="0"/>
          </a:p>
          <a:p>
            <a:r>
              <a:rPr lang="es-AR" b="1" i="1" dirty="0"/>
              <a:t>GLUCOGENO SINTASA</a:t>
            </a:r>
            <a:endParaRPr lang="es-ES" b="1" i="1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1425575"/>
          </a:xfrm>
          <a:gradFill rotWithShape="1">
            <a:gsLst>
              <a:gs pos="0">
                <a:srgbClr val="E3F81C">
                  <a:gamma/>
                  <a:shade val="46275"/>
                  <a:invGamma/>
                </a:srgbClr>
              </a:gs>
              <a:gs pos="50000">
                <a:srgbClr val="E3F81C"/>
              </a:gs>
              <a:gs pos="100000">
                <a:srgbClr val="E3F81C">
                  <a:gamma/>
                  <a:shade val="46275"/>
                  <a:invGamma/>
                </a:srgbClr>
              </a:gs>
            </a:gsLst>
            <a:lin ang="5400000" scaled="1"/>
          </a:gradFill>
        </p:spPr>
        <p:txBody>
          <a:bodyPr/>
          <a:lstStyle/>
          <a:p>
            <a:pPr algn="just"/>
            <a:r>
              <a:rPr lang="es-AR" sz="3200" b="1"/>
              <a:t>SI DISMINUYEN LOS NIVELES DE GLUCOSA EN SANGRE SE ACTIVA LA ENZIMA HEPATICA:</a:t>
            </a:r>
            <a:endParaRPr lang="es-ES" sz="3200" b="1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2565400"/>
            <a:ext cx="8229600" cy="2303463"/>
          </a:xfrm>
          <a:gradFill rotWithShape="1">
            <a:gsLst>
              <a:gs pos="0">
                <a:srgbClr val="E3F81C"/>
              </a:gs>
              <a:gs pos="50000">
                <a:srgbClr val="E3F81C">
                  <a:gamma/>
                  <a:tint val="57255"/>
                  <a:invGamma/>
                </a:srgbClr>
              </a:gs>
              <a:gs pos="100000">
                <a:srgbClr val="E3F81C"/>
              </a:gs>
            </a:gsLst>
            <a:lin ang="2700000" scaled="1"/>
          </a:gradFill>
        </p:spPr>
        <p:txBody>
          <a:bodyPr/>
          <a:lstStyle/>
          <a:p>
            <a:r>
              <a:rPr lang="es-AR" i="1" dirty="0" smtClean="0"/>
              <a:t>GLUCOSA-6-FOSFATASA</a:t>
            </a:r>
            <a:endParaRPr lang="es-AR" i="1" dirty="0"/>
          </a:p>
          <a:p>
            <a:endParaRPr lang="es-AR" i="1" dirty="0"/>
          </a:p>
          <a:p>
            <a:r>
              <a:rPr lang="es-AR" i="1" dirty="0"/>
              <a:t>HEXOQUINASA</a:t>
            </a:r>
            <a:endParaRPr lang="es-ES" i="1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179388" y="274638"/>
            <a:ext cx="8964612" cy="1570037"/>
          </a:xfrm>
          <a:gradFill rotWithShape="1">
            <a:gsLst>
              <a:gs pos="0">
                <a:srgbClr val="E3F81C">
                  <a:gamma/>
                  <a:shade val="46275"/>
                  <a:invGamma/>
                </a:srgbClr>
              </a:gs>
              <a:gs pos="50000">
                <a:srgbClr val="E3F81C"/>
              </a:gs>
              <a:gs pos="100000">
                <a:srgbClr val="E3F81C">
                  <a:gamma/>
                  <a:shade val="46275"/>
                  <a:invGamma/>
                </a:srgbClr>
              </a:gs>
            </a:gsLst>
            <a:lin ang="5400000" scaled="1"/>
          </a:gradFill>
        </p:spPr>
        <p:txBody>
          <a:bodyPr/>
          <a:lstStyle/>
          <a:p>
            <a:pPr algn="l"/>
            <a:r>
              <a:rPr lang="es-AR" sz="3200" b="1"/>
              <a:t>EN LA GLICOLISIS, LA SINTESIS DE ATP POR FOSFORILACION A NIVEL DE SUSTRATO OCURRE EN:</a:t>
            </a:r>
            <a:endParaRPr lang="es-ES" sz="3200" b="1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2492375"/>
            <a:ext cx="8686800" cy="3633788"/>
          </a:xfrm>
          <a:gradFill rotWithShape="1">
            <a:gsLst>
              <a:gs pos="0">
                <a:srgbClr val="E3F81C"/>
              </a:gs>
              <a:gs pos="50000">
                <a:srgbClr val="E3F81C">
                  <a:gamma/>
                  <a:tint val="50980"/>
                  <a:invGamma/>
                </a:srgbClr>
              </a:gs>
              <a:gs pos="100000">
                <a:srgbClr val="E3F81C"/>
              </a:gs>
            </a:gsLst>
            <a:lin ang="2700000" scaled="1"/>
          </a:gradFill>
        </p:spPr>
        <p:txBody>
          <a:bodyPr/>
          <a:lstStyle/>
          <a:p>
            <a:pPr marL="609600" indent="-609600">
              <a:buFontTx/>
              <a:buAutoNum type="arabicParenR"/>
            </a:pPr>
            <a:r>
              <a:rPr lang="es-AR" sz="2800" b="1"/>
              <a:t>La reacción catalizada por la enzima </a:t>
            </a:r>
            <a:r>
              <a:rPr lang="es-AR" sz="2800" b="1" i="1"/>
              <a:t>gliceraldehído deshidrogenasa</a:t>
            </a:r>
          </a:p>
          <a:p>
            <a:pPr marL="609600" indent="-609600">
              <a:buFontTx/>
              <a:buNone/>
            </a:pPr>
            <a:endParaRPr lang="es-AR" sz="2800" b="1" i="1"/>
          </a:p>
          <a:p>
            <a:pPr marL="609600" indent="-609600">
              <a:buFontTx/>
              <a:buNone/>
            </a:pPr>
            <a:r>
              <a:rPr lang="es-AR" sz="2800" b="1"/>
              <a:t>2) La reacción catalizada por las enzimas  </a:t>
            </a:r>
            <a:r>
              <a:rPr lang="es-AR" sz="2800" b="1" i="1"/>
              <a:t>piruvato quinasa</a:t>
            </a:r>
            <a:r>
              <a:rPr lang="es-AR" sz="2800" b="1"/>
              <a:t> y </a:t>
            </a:r>
            <a:r>
              <a:rPr lang="es-AR" sz="2800" b="1" i="1"/>
              <a:t>fosfoglicerato quinasa</a:t>
            </a:r>
            <a:endParaRPr lang="es-ES" sz="2800" b="1" i="1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ctrTitle"/>
          </p:nvPr>
        </p:nvSpPr>
        <p:spPr>
          <a:xfrm>
            <a:off x="500034" y="857232"/>
            <a:ext cx="7772400" cy="1470025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</p:spPr>
        <p:txBody>
          <a:bodyPr>
            <a:noAutofit/>
          </a:bodyPr>
          <a:lstStyle/>
          <a:p>
            <a:r>
              <a:rPr lang="es-PE" sz="3200" b="1" dirty="0" smtClean="0"/>
              <a:t>Los productos de la reacción de  </a:t>
            </a:r>
            <a:r>
              <a:rPr lang="es-PE" sz="3200" b="1" u="sng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descarboxilación</a:t>
            </a:r>
            <a:r>
              <a:rPr lang="es-PE" sz="3200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s-PE" sz="3200" b="1" u="sng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oxidativa</a:t>
            </a:r>
            <a:r>
              <a:rPr lang="es-PE" sz="3200" b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de PIRUVATO</a:t>
            </a:r>
            <a:r>
              <a:rPr lang="es-PE" sz="3200" b="1" dirty="0" smtClean="0"/>
              <a:t>, en la matriz mitocondrial, son:</a:t>
            </a:r>
            <a:endParaRPr lang="es-PE" sz="3200" b="1" dirty="0"/>
          </a:p>
        </p:txBody>
      </p:sp>
      <p:sp>
        <p:nvSpPr>
          <p:cNvPr id="5" name="4 Subtítulo"/>
          <p:cNvSpPr>
            <a:spLocks noGrp="1"/>
          </p:cNvSpPr>
          <p:nvPr>
            <p:ph type="subTitle" idx="1"/>
          </p:nvPr>
        </p:nvSpPr>
        <p:spPr>
          <a:xfrm>
            <a:off x="1142976" y="3071810"/>
            <a:ext cx="6400800" cy="1752600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18900000" scaled="1"/>
            <a:tileRect/>
          </a:gradFill>
        </p:spPr>
        <p:txBody>
          <a:bodyPr/>
          <a:lstStyle/>
          <a:p>
            <a:pPr marL="514350" indent="-514350" algn="just">
              <a:buAutoNum type="arabicParenR"/>
            </a:pPr>
            <a:r>
              <a:rPr lang="es-PE" dirty="0" smtClean="0">
                <a:solidFill>
                  <a:schemeClr val="tx1"/>
                </a:solidFill>
              </a:rPr>
              <a:t>Lactato y NADH</a:t>
            </a:r>
          </a:p>
          <a:p>
            <a:pPr marL="514350" indent="-514350" algn="just">
              <a:buAutoNum type="arabicParenR"/>
            </a:pPr>
            <a:endParaRPr lang="es-PE" dirty="0" smtClean="0">
              <a:solidFill>
                <a:schemeClr val="tx1"/>
              </a:solidFill>
            </a:endParaRPr>
          </a:p>
          <a:p>
            <a:pPr marL="514350" indent="-514350" algn="just">
              <a:buAutoNum type="arabicParenR"/>
            </a:pPr>
            <a:r>
              <a:rPr lang="es-PE" dirty="0" err="1" smtClean="0">
                <a:solidFill>
                  <a:schemeClr val="tx1"/>
                </a:solidFill>
              </a:rPr>
              <a:t>Acetil-CoA</a:t>
            </a:r>
            <a:r>
              <a:rPr lang="es-PE" dirty="0" smtClean="0">
                <a:solidFill>
                  <a:schemeClr val="tx1"/>
                </a:solidFill>
              </a:rPr>
              <a:t>, CO</a:t>
            </a:r>
            <a:r>
              <a:rPr lang="es-PE" baseline="-25000" dirty="0" smtClean="0">
                <a:solidFill>
                  <a:schemeClr val="tx1"/>
                </a:solidFill>
              </a:rPr>
              <a:t>2</a:t>
            </a:r>
            <a:r>
              <a:rPr lang="es-PE" dirty="0" smtClean="0">
                <a:solidFill>
                  <a:schemeClr val="tx1"/>
                </a:solidFill>
              </a:rPr>
              <a:t> y NADH</a:t>
            </a:r>
          </a:p>
          <a:p>
            <a:pPr marL="514350" indent="-514350" algn="just">
              <a:buAutoNum type="arabicParenR"/>
            </a:pPr>
            <a:endParaRPr lang="es-PE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ctrTitle"/>
          </p:nvPr>
        </p:nvSpPr>
        <p:spPr>
          <a:xfrm>
            <a:off x="642910" y="714356"/>
            <a:ext cx="7772400" cy="1470025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  <a:ln>
            <a:solidFill>
              <a:schemeClr val="tx1"/>
            </a:solidFill>
          </a:ln>
        </p:spPr>
        <p:txBody>
          <a:bodyPr/>
          <a:lstStyle/>
          <a:p>
            <a:r>
              <a:rPr lang="es-PE" dirty="0" smtClean="0"/>
              <a:t>En el Ciclo de </a:t>
            </a:r>
            <a:r>
              <a:rPr lang="es-PE" dirty="0" err="1" smtClean="0"/>
              <a:t>Krebs</a:t>
            </a:r>
            <a:r>
              <a:rPr lang="es-PE" dirty="0" smtClean="0"/>
              <a:t> se produce:</a:t>
            </a:r>
            <a:endParaRPr lang="es-PE" dirty="0"/>
          </a:p>
        </p:txBody>
      </p:sp>
      <p:sp>
        <p:nvSpPr>
          <p:cNvPr id="5" name="4 Subtítulo"/>
          <p:cNvSpPr>
            <a:spLocks noGrp="1"/>
          </p:cNvSpPr>
          <p:nvPr>
            <p:ph type="subTitle" idx="1"/>
          </p:nvPr>
        </p:nvSpPr>
        <p:spPr>
          <a:xfrm>
            <a:off x="642910" y="2928934"/>
            <a:ext cx="7929618" cy="3286148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18900000" scaled="1"/>
            <a:tileRect/>
          </a:gradFill>
        </p:spPr>
        <p:txBody>
          <a:bodyPr>
            <a:normAutofit fontScale="92500" lnSpcReduction="10000"/>
          </a:bodyPr>
          <a:lstStyle/>
          <a:p>
            <a:pPr marL="514350" indent="-514350" algn="l">
              <a:buAutoNum type="arabicParenR"/>
            </a:pPr>
            <a:r>
              <a:rPr lang="es-PE" dirty="0" smtClean="0">
                <a:solidFill>
                  <a:schemeClr val="tx1"/>
                </a:solidFill>
              </a:rPr>
              <a:t>2 CO</a:t>
            </a:r>
            <a:r>
              <a:rPr lang="es-PE" baseline="-25000" dirty="0" smtClean="0">
                <a:solidFill>
                  <a:schemeClr val="tx1"/>
                </a:solidFill>
              </a:rPr>
              <a:t>2</a:t>
            </a:r>
            <a:r>
              <a:rPr lang="es-PE" dirty="0" smtClean="0">
                <a:solidFill>
                  <a:schemeClr val="tx1"/>
                </a:solidFill>
              </a:rPr>
              <a:t>, 3 NADH, 1 FADH</a:t>
            </a:r>
            <a:r>
              <a:rPr lang="es-PE" baseline="-25000" dirty="0" smtClean="0">
                <a:solidFill>
                  <a:schemeClr val="tx1"/>
                </a:solidFill>
              </a:rPr>
              <a:t>2</a:t>
            </a:r>
            <a:r>
              <a:rPr lang="es-PE" dirty="0" smtClean="0">
                <a:solidFill>
                  <a:schemeClr val="tx1"/>
                </a:solidFill>
              </a:rPr>
              <a:t>, 1 GTP e intermediarios que pueden ser utilizados en vías de biosíntesis.</a:t>
            </a:r>
          </a:p>
          <a:p>
            <a:pPr marL="514350" indent="-514350" algn="l">
              <a:buAutoNum type="arabicParenR"/>
            </a:pPr>
            <a:endParaRPr lang="es-PE" dirty="0" smtClean="0">
              <a:solidFill>
                <a:schemeClr val="tx1"/>
              </a:solidFill>
            </a:endParaRPr>
          </a:p>
          <a:p>
            <a:pPr marL="514350" indent="-514350" algn="l">
              <a:buAutoNum type="arabicParenR"/>
            </a:pPr>
            <a:r>
              <a:rPr lang="es-PE" dirty="0" smtClean="0">
                <a:solidFill>
                  <a:schemeClr val="tx1"/>
                </a:solidFill>
              </a:rPr>
              <a:t> </a:t>
            </a:r>
            <a:r>
              <a:rPr lang="es-PE" dirty="0" err="1" smtClean="0">
                <a:solidFill>
                  <a:schemeClr val="tx1"/>
                </a:solidFill>
              </a:rPr>
              <a:t>Acetil-CoA</a:t>
            </a:r>
            <a:r>
              <a:rPr lang="es-PE" dirty="0" smtClean="0">
                <a:solidFill>
                  <a:schemeClr val="tx1"/>
                </a:solidFill>
              </a:rPr>
              <a:t>, 2 CO</a:t>
            </a:r>
            <a:r>
              <a:rPr lang="es-PE" baseline="-25000" dirty="0" smtClean="0">
                <a:solidFill>
                  <a:schemeClr val="tx1"/>
                </a:solidFill>
              </a:rPr>
              <a:t>2</a:t>
            </a:r>
            <a:r>
              <a:rPr lang="es-PE" dirty="0" smtClean="0">
                <a:solidFill>
                  <a:schemeClr val="tx1"/>
                </a:solidFill>
              </a:rPr>
              <a:t>, 3 NADH, 1 FADH</a:t>
            </a:r>
            <a:r>
              <a:rPr lang="es-PE" baseline="-25000" dirty="0" smtClean="0">
                <a:solidFill>
                  <a:schemeClr val="tx1"/>
                </a:solidFill>
              </a:rPr>
              <a:t>2</a:t>
            </a:r>
            <a:r>
              <a:rPr lang="es-PE" dirty="0" smtClean="0">
                <a:solidFill>
                  <a:schemeClr val="tx1"/>
                </a:solidFill>
              </a:rPr>
              <a:t>, 1 GTP e intermediarios que pueden ser utilizados en vías de biosíntesis</a:t>
            </a:r>
            <a:endParaRPr lang="es-PE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428596" y="642918"/>
            <a:ext cx="8001056" cy="1785950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</p:spPr>
        <p:txBody>
          <a:bodyPr>
            <a:normAutofit fontScale="90000"/>
          </a:bodyPr>
          <a:lstStyle/>
          <a:p>
            <a:r>
              <a:rPr lang="es-PE" b="1" dirty="0" smtClean="0"/>
              <a:t>El Ciclo de </a:t>
            </a:r>
            <a:r>
              <a:rPr lang="es-PE" b="1" dirty="0" err="1" smtClean="0"/>
              <a:t>Krebs</a:t>
            </a:r>
            <a:r>
              <a:rPr lang="es-PE" b="1" dirty="0" smtClean="0"/>
              <a:t> es activo en algunas de las siguientes situaciones </a:t>
            </a:r>
            <a:r>
              <a:rPr lang="es-PE" b="1" dirty="0" err="1" smtClean="0"/>
              <a:t>metabolicas</a:t>
            </a:r>
            <a:r>
              <a:rPr lang="es-PE" b="1" dirty="0" smtClean="0"/>
              <a:t>: </a:t>
            </a:r>
            <a:endParaRPr lang="es-PE" b="1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142976" y="2928934"/>
            <a:ext cx="6400800" cy="3000396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18900000" scaled="1"/>
            <a:tileRect/>
          </a:gradFill>
        </p:spPr>
        <p:txBody>
          <a:bodyPr/>
          <a:lstStyle/>
          <a:p>
            <a:pPr marL="514350" indent="-514350" algn="l">
              <a:buAutoNum type="arabicParenR"/>
            </a:pPr>
            <a:r>
              <a:rPr lang="es-PE" dirty="0" smtClean="0">
                <a:solidFill>
                  <a:schemeClr val="tx1"/>
                </a:solidFill>
              </a:rPr>
              <a:t>Aumento de los niveles de ADP</a:t>
            </a:r>
          </a:p>
          <a:p>
            <a:pPr marL="514350" indent="-514350" algn="l">
              <a:buAutoNum type="arabicParenR"/>
            </a:pPr>
            <a:endParaRPr lang="es-PE" dirty="0" smtClean="0">
              <a:solidFill>
                <a:schemeClr val="tx1"/>
              </a:solidFill>
            </a:endParaRPr>
          </a:p>
          <a:p>
            <a:pPr marL="514350" indent="-514350" algn="l">
              <a:buAutoNum type="arabicParenR"/>
            </a:pPr>
            <a:endParaRPr lang="es-PE" dirty="0" smtClean="0">
              <a:solidFill>
                <a:schemeClr val="tx1"/>
              </a:solidFill>
            </a:endParaRPr>
          </a:p>
          <a:p>
            <a:pPr marL="514350" indent="-514350" algn="l">
              <a:buAutoNum type="arabicParenR"/>
            </a:pPr>
            <a:r>
              <a:rPr lang="es-PE" dirty="0" smtClean="0">
                <a:solidFill>
                  <a:schemeClr val="tx1"/>
                </a:solidFill>
              </a:rPr>
              <a:t>Aumento de citrato</a:t>
            </a:r>
            <a:endParaRPr lang="es-PE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ctrTitle"/>
          </p:nvPr>
        </p:nvSpPr>
        <p:spPr>
          <a:xfrm>
            <a:off x="357158" y="642918"/>
            <a:ext cx="7772400" cy="1470025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</p:spPr>
        <p:txBody>
          <a:bodyPr>
            <a:normAutofit fontScale="90000"/>
          </a:bodyPr>
          <a:lstStyle/>
          <a:p>
            <a:r>
              <a:rPr lang="es-PE" sz="3200" b="1" dirty="0" smtClean="0"/>
              <a:t>Durante </a:t>
            </a:r>
            <a:r>
              <a:rPr lang="es-PE" sz="3200" b="1" dirty="0" smtClean="0"/>
              <a:t>una actividad muscular </a:t>
            </a:r>
            <a:r>
              <a:rPr lang="es-PE" sz="3200" b="1" smtClean="0"/>
              <a:t>intensa, e</a:t>
            </a:r>
            <a:r>
              <a:rPr lang="es-PE" sz="3200" b="1" smtClean="0"/>
              <a:t>l </a:t>
            </a:r>
            <a:r>
              <a:rPr lang="es-PE" sz="3200" b="1" dirty="0" smtClean="0"/>
              <a:t>ácido láctico formado </a:t>
            </a:r>
            <a:r>
              <a:rPr lang="es-PE" sz="3200" b="1" dirty="0" smtClean="0"/>
              <a:t>es </a:t>
            </a:r>
            <a:r>
              <a:rPr lang="es-PE" sz="3200" b="1" dirty="0" smtClean="0"/>
              <a:t>utilizado en el hígado para:</a:t>
            </a:r>
            <a:endParaRPr lang="es-PE" sz="3200" b="1" dirty="0"/>
          </a:p>
        </p:txBody>
      </p:sp>
      <p:sp>
        <p:nvSpPr>
          <p:cNvPr id="5" name="4 Subtítulo"/>
          <p:cNvSpPr>
            <a:spLocks noGrp="1"/>
          </p:cNvSpPr>
          <p:nvPr>
            <p:ph type="subTitle" idx="1"/>
          </p:nvPr>
        </p:nvSpPr>
        <p:spPr>
          <a:xfrm>
            <a:off x="1071538" y="3071810"/>
            <a:ext cx="6400800" cy="2471758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18900000" scaled="1"/>
            <a:tileRect/>
          </a:gradFill>
        </p:spPr>
        <p:txBody>
          <a:bodyPr/>
          <a:lstStyle/>
          <a:p>
            <a:pPr marL="514350" indent="-514350" algn="l">
              <a:buAutoNum type="arabicParenR"/>
            </a:pPr>
            <a:r>
              <a:rPr lang="es-PE" dirty="0" smtClean="0">
                <a:solidFill>
                  <a:schemeClr val="tx1"/>
                </a:solidFill>
              </a:rPr>
              <a:t>Síntesis de glucosa por la vía de la </a:t>
            </a:r>
            <a:r>
              <a:rPr lang="es-PE" dirty="0" err="1" smtClean="0">
                <a:solidFill>
                  <a:schemeClr val="tx1"/>
                </a:solidFill>
              </a:rPr>
              <a:t>gluconeogénesis</a:t>
            </a:r>
            <a:r>
              <a:rPr lang="es-PE" dirty="0" smtClean="0">
                <a:solidFill>
                  <a:schemeClr val="tx1"/>
                </a:solidFill>
              </a:rPr>
              <a:t>.</a:t>
            </a:r>
          </a:p>
          <a:p>
            <a:pPr marL="514350" indent="-514350" algn="l">
              <a:buAutoNum type="arabicParenR"/>
            </a:pPr>
            <a:endParaRPr lang="es-PE" dirty="0" smtClean="0">
              <a:solidFill>
                <a:schemeClr val="tx1"/>
              </a:solidFill>
            </a:endParaRPr>
          </a:p>
          <a:p>
            <a:pPr marL="514350" indent="-514350" algn="l">
              <a:buAutoNum type="arabicParenR"/>
            </a:pPr>
            <a:r>
              <a:rPr lang="es-PE" dirty="0" smtClean="0">
                <a:solidFill>
                  <a:schemeClr val="tx1"/>
                </a:solidFill>
              </a:rPr>
              <a:t>Síntesis de glucógeno</a:t>
            </a:r>
          </a:p>
          <a:p>
            <a:pPr marL="514350" indent="-514350" algn="l">
              <a:buAutoNum type="arabicParenR"/>
            </a:pPr>
            <a:endParaRPr lang="es-PE" dirty="0" smtClean="0">
              <a:solidFill>
                <a:schemeClr val="tx1"/>
              </a:solidFill>
            </a:endParaRPr>
          </a:p>
          <a:p>
            <a:pPr marL="514350" indent="-514350" algn="l">
              <a:buAutoNum type="arabicParenR"/>
            </a:pPr>
            <a:endParaRPr lang="es-PE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214282" y="428604"/>
            <a:ext cx="8643998" cy="1785950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  <a:ln>
            <a:solidFill>
              <a:srgbClr val="002060"/>
            </a:solidFill>
          </a:ln>
        </p:spPr>
        <p:txBody>
          <a:bodyPr>
            <a:normAutofit/>
          </a:bodyPr>
          <a:lstStyle/>
          <a:p>
            <a:r>
              <a:rPr lang="es-PE" sz="3600" b="1" dirty="0" smtClean="0"/>
              <a:t>Las deshidrogenasas que utilizan como coenzima el NAD oxidado se encuentran en: </a:t>
            </a:r>
            <a:endParaRPr lang="es-PE" sz="3600" b="1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571472" y="3429000"/>
            <a:ext cx="8072494" cy="1752600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8100000" scaled="1"/>
            <a:tileRect/>
          </a:gradFill>
        </p:spPr>
        <p:txBody>
          <a:bodyPr>
            <a:normAutofit fontScale="92500" lnSpcReduction="20000"/>
          </a:bodyPr>
          <a:lstStyle/>
          <a:p>
            <a:pPr marL="514350" indent="-514350" algn="just">
              <a:buAutoNum type="arabicParenR"/>
            </a:pPr>
            <a:r>
              <a:rPr lang="es-PE" b="1" dirty="0" smtClean="0">
                <a:solidFill>
                  <a:schemeClr val="tx1"/>
                </a:solidFill>
              </a:rPr>
              <a:t>CITOSOL Y MATRIZ MITOCONDRIAL</a:t>
            </a:r>
          </a:p>
          <a:p>
            <a:pPr marL="514350" indent="-514350" algn="just">
              <a:buAutoNum type="arabicParenR"/>
            </a:pPr>
            <a:endParaRPr lang="es-PE" b="1" dirty="0" smtClean="0">
              <a:solidFill>
                <a:schemeClr val="tx1"/>
              </a:solidFill>
            </a:endParaRPr>
          </a:p>
          <a:p>
            <a:pPr marL="514350" indent="-514350" algn="just">
              <a:buAutoNum type="arabicParenR"/>
            </a:pPr>
            <a:r>
              <a:rPr lang="es-PE" b="1" dirty="0" smtClean="0">
                <a:solidFill>
                  <a:schemeClr val="tx1"/>
                </a:solidFill>
              </a:rPr>
              <a:t>A NIVEL DEL COMPLEJO I DE LA CADENA DE TRANSPORTE ELECTRONICO</a:t>
            </a:r>
          </a:p>
          <a:p>
            <a:pPr marL="514350" indent="-514350" algn="just">
              <a:buAutoNum type="arabicParenR"/>
            </a:pPr>
            <a:endParaRPr lang="es-PE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71472" y="785794"/>
            <a:ext cx="7772400" cy="1470025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  <a:ln>
            <a:solidFill>
              <a:srgbClr val="002060"/>
            </a:solidFill>
          </a:ln>
        </p:spPr>
        <p:txBody>
          <a:bodyPr/>
          <a:lstStyle/>
          <a:p>
            <a:r>
              <a:rPr lang="es-PE" dirty="0" smtClean="0"/>
              <a:t>La Coenzima Q recibe equivalentes de reducción de:</a:t>
            </a:r>
            <a:endParaRPr lang="es-PE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00100" y="3071810"/>
            <a:ext cx="7215238" cy="1752600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0" scaled="1"/>
            <a:tileRect/>
          </a:gradFill>
        </p:spPr>
        <p:txBody>
          <a:bodyPr>
            <a:normAutofit fontScale="62500" lnSpcReduction="20000"/>
          </a:bodyPr>
          <a:lstStyle/>
          <a:p>
            <a:pPr marL="514350" indent="-514350" algn="just">
              <a:buAutoNum type="arabicParenR"/>
            </a:pPr>
            <a:r>
              <a:rPr lang="es-PE" b="1" dirty="0" smtClean="0">
                <a:solidFill>
                  <a:schemeClr val="tx1"/>
                </a:solidFill>
              </a:rPr>
              <a:t>SOLAMENTE DEL COMPLEJO I </a:t>
            </a:r>
            <a:r>
              <a:rPr lang="es-PE" b="1" dirty="0" smtClean="0">
                <a:solidFill>
                  <a:schemeClr val="tx1"/>
                </a:solidFill>
              </a:rPr>
              <a:t>y </a:t>
            </a:r>
            <a:r>
              <a:rPr lang="es-PE" b="1" dirty="0" smtClean="0">
                <a:solidFill>
                  <a:schemeClr val="tx1"/>
                </a:solidFill>
              </a:rPr>
              <a:t>DEL COMPLEJO II</a:t>
            </a:r>
          </a:p>
          <a:p>
            <a:pPr marL="514350" indent="-514350" algn="just">
              <a:buAutoNum type="arabicParenR"/>
            </a:pPr>
            <a:endParaRPr lang="es-PE" b="1" dirty="0" smtClean="0">
              <a:solidFill>
                <a:schemeClr val="tx1"/>
              </a:solidFill>
            </a:endParaRPr>
          </a:p>
          <a:p>
            <a:pPr marL="514350" indent="-514350" algn="just">
              <a:buAutoNum type="arabicParenR"/>
            </a:pPr>
            <a:endParaRPr lang="es-PE" b="1" dirty="0" smtClean="0">
              <a:solidFill>
                <a:schemeClr val="tx1"/>
              </a:solidFill>
            </a:endParaRPr>
          </a:p>
          <a:p>
            <a:pPr marL="514350" indent="-514350" algn="just">
              <a:buAutoNum type="arabicParenR"/>
            </a:pPr>
            <a:r>
              <a:rPr lang="es-PE" b="1" dirty="0" smtClean="0">
                <a:solidFill>
                  <a:schemeClr val="tx1"/>
                </a:solidFill>
              </a:rPr>
              <a:t>DEL COMPLEJO I, II </a:t>
            </a:r>
            <a:r>
              <a:rPr lang="es-PE" b="1" dirty="0" smtClean="0">
                <a:solidFill>
                  <a:schemeClr val="tx1"/>
                </a:solidFill>
              </a:rPr>
              <a:t>y </a:t>
            </a:r>
            <a:r>
              <a:rPr lang="es-PE" b="1" dirty="0" smtClean="0">
                <a:solidFill>
                  <a:schemeClr val="tx1"/>
                </a:solidFill>
              </a:rPr>
              <a:t>DE DESHIDROGENASAS FLAVINICAS UBICADAS EN MATRIZ </a:t>
            </a:r>
            <a:r>
              <a:rPr lang="es-PE" b="1" dirty="0" smtClean="0">
                <a:solidFill>
                  <a:schemeClr val="tx1"/>
                </a:solidFill>
              </a:rPr>
              <a:t>y MEMBRANA MITOCONDRIAL</a:t>
            </a:r>
            <a:r>
              <a:rPr lang="es-PE" b="1" dirty="0" smtClean="0">
                <a:solidFill>
                  <a:schemeClr val="tx1"/>
                </a:solidFill>
              </a:rPr>
              <a:t>.</a:t>
            </a:r>
            <a:endParaRPr lang="es-PE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42844" y="214290"/>
            <a:ext cx="8929750" cy="1643050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  <a:ln>
            <a:solidFill>
              <a:srgbClr val="002060"/>
            </a:solidFill>
          </a:ln>
        </p:spPr>
        <p:txBody>
          <a:bodyPr>
            <a:noAutofit/>
          </a:bodyPr>
          <a:lstStyle/>
          <a:p>
            <a:r>
              <a:rPr lang="es-PE" sz="3200" b="1" dirty="0" smtClean="0"/>
              <a:t>EN PRESENCIA DE UN INHIBIDOR DEL TRANSPORTE ELECTRONICO QUE ACTUA EN EL COMPLEJO I, CUAL DE LAS SIGUIENTES AFIRMACIONES ES CORRECTA </a:t>
            </a:r>
            <a:endParaRPr lang="es-PE" sz="3200" b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500034" y="2357430"/>
            <a:ext cx="8229600" cy="3954483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0" scaled="1"/>
            <a:tileRect/>
          </a:gradFill>
        </p:spPr>
        <p:txBody>
          <a:bodyPr/>
          <a:lstStyle/>
          <a:p>
            <a:pPr marL="514350" indent="-514350">
              <a:buAutoNum type="arabicParenR"/>
            </a:pPr>
            <a:r>
              <a:rPr lang="es-PE" b="1" dirty="0" smtClean="0"/>
              <a:t>Cuando en la matriz mitocondrial solo se forma NADH, no hay transporte electrónico pero si hay síntesis de ATP.</a:t>
            </a:r>
          </a:p>
          <a:p>
            <a:pPr marL="514350" indent="-514350">
              <a:buAutoNum type="arabicParenR"/>
            </a:pPr>
            <a:endParaRPr lang="es-PE" b="1" dirty="0" smtClean="0"/>
          </a:p>
          <a:p>
            <a:pPr marL="514350" indent="-514350">
              <a:buAutoNum type="arabicParenR"/>
            </a:pPr>
            <a:r>
              <a:rPr lang="es-PE" b="1" dirty="0" smtClean="0"/>
              <a:t>Cuando el dador de equivalentes de reducción es el FADH</a:t>
            </a:r>
            <a:r>
              <a:rPr lang="es-PE" b="1" baseline="-25000" dirty="0" smtClean="0"/>
              <a:t>2 </a:t>
            </a:r>
            <a:r>
              <a:rPr lang="es-PE" b="1" dirty="0" smtClean="0"/>
              <a:t>hay transporte electrónico y síntesis de ATP</a:t>
            </a:r>
            <a:endParaRPr lang="es-PE" b="1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34" y="214290"/>
            <a:ext cx="8229600" cy="1368412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18900000" scaled="1"/>
            <a:tileRect/>
          </a:gradFill>
          <a:ln>
            <a:solidFill>
              <a:srgbClr val="002060"/>
            </a:solidFill>
          </a:ln>
        </p:spPr>
        <p:txBody>
          <a:bodyPr>
            <a:noAutofit/>
          </a:bodyPr>
          <a:lstStyle/>
          <a:p>
            <a:r>
              <a:rPr lang="es-PE" sz="3200" b="1" dirty="0" smtClean="0"/>
              <a:t>ORDENE LOS SIGUIENTES COMPONENTES DE LA CADENA RESPIRATORIA DE ACUERDO AL POTENCIAL DE REDUCCION CRECIENTE</a:t>
            </a:r>
            <a:endParaRPr lang="es-PE" sz="3200" b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500034" y="2000241"/>
            <a:ext cx="8229600" cy="3857652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0" scaled="1"/>
            <a:tileRect/>
          </a:gradFill>
        </p:spPr>
        <p:txBody>
          <a:bodyPr/>
          <a:lstStyle/>
          <a:p>
            <a:r>
              <a:rPr lang="es-PE" dirty="0" smtClean="0"/>
              <a:t>NADH deshidrogenasa</a:t>
            </a:r>
          </a:p>
          <a:p>
            <a:r>
              <a:rPr lang="es-PE" dirty="0" err="1" smtClean="0"/>
              <a:t>Citocromo</a:t>
            </a:r>
            <a:r>
              <a:rPr lang="es-PE" dirty="0" smtClean="0"/>
              <a:t> c</a:t>
            </a:r>
          </a:p>
          <a:p>
            <a:r>
              <a:rPr lang="es-PE" dirty="0" err="1" smtClean="0"/>
              <a:t>Citocromo</a:t>
            </a:r>
            <a:r>
              <a:rPr lang="es-PE" dirty="0" smtClean="0"/>
              <a:t> c</a:t>
            </a:r>
            <a:r>
              <a:rPr lang="es-PE" baseline="-25000" dirty="0" smtClean="0"/>
              <a:t>1</a:t>
            </a:r>
          </a:p>
          <a:p>
            <a:r>
              <a:rPr lang="es-PE" dirty="0" smtClean="0"/>
              <a:t>Coenzima Q</a:t>
            </a:r>
          </a:p>
          <a:p>
            <a:r>
              <a:rPr lang="es-PE" dirty="0" err="1" smtClean="0"/>
              <a:t>Citocromo</a:t>
            </a:r>
            <a:r>
              <a:rPr lang="es-PE" dirty="0" smtClean="0"/>
              <a:t> aa</a:t>
            </a:r>
            <a:r>
              <a:rPr lang="es-PE" baseline="-25000" dirty="0" smtClean="0"/>
              <a:t>3</a:t>
            </a:r>
          </a:p>
          <a:p>
            <a:r>
              <a:rPr lang="es-PE" dirty="0" err="1" smtClean="0"/>
              <a:t>Citocromo</a:t>
            </a:r>
            <a:r>
              <a:rPr lang="es-PE" dirty="0" smtClean="0"/>
              <a:t> b</a:t>
            </a:r>
            <a:endParaRPr lang="es-PE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34" y="428604"/>
            <a:ext cx="8229600" cy="1143000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  <a:ln>
            <a:solidFill>
              <a:srgbClr val="002060"/>
            </a:solidFill>
          </a:ln>
        </p:spPr>
        <p:txBody>
          <a:bodyPr>
            <a:noAutofit/>
          </a:bodyPr>
          <a:lstStyle/>
          <a:p>
            <a:r>
              <a:rPr lang="es-PE" sz="3200" b="1" dirty="0" smtClean="0"/>
              <a:t>En presencia de una proteína </a:t>
            </a:r>
            <a:r>
              <a:rPr lang="es-PE" sz="3200" b="1" dirty="0" err="1" smtClean="0"/>
              <a:t>desacoplante</a:t>
            </a:r>
            <a:r>
              <a:rPr lang="es-PE" sz="3200" b="1" dirty="0" smtClean="0"/>
              <a:t> ocurre: </a:t>
            </a:r>
            <a:endParaRPr lang="es-PE" sz="3200" b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500034" y="1857364"/>
            <a:ext cx="8229600" cy="3829064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18900000" scaled="1"/>
            <a:tileRect/>
          </a:gradFill>
        </p:spPr>
        <p:txBody>
          <a:bodyPr/>
          <a:lstStyle/>
          <a:p>
            <a:pPr marL="514350" indent="-514350">
              <a:buAutoNum type="arabicParenR"/>
            </a:pPr>
            <a:r>
              <a:rPr lang="es-PE" dirty="0" smtClean="0"/>
              <a:t>AUMENTO DE LA RESPIRACIÓN POR UN AUMENTO EN LA OXIDACION DE SUSTRATOS</a:t>
            </a:r>
          </a:p>
          <a:p>
            <a:pPr marL="514350" indent="-514350">
              <a:buAutoNum type="arabicParenR"/>
            </a:pPr>
            <a:endParaRPr lang="es-PE" dirty="0" smtClean="0"/>
          </a:p>
          <a:p>
            <a:pPr marL="514350" indent="-514350">
              <a:buAutoNum type="arabicParenR"/>
            </a:pPr>
            <a:r>
              <a:rPr lang="es-PE" dirty="0" smtClean="0"/>
              <a:t>DISMINUCIÓN DE LA SÍNTESIS DE AGUA </a:t>
            </a:r>
          </a:p>
          <a:p>
            <a:pPr marL="514350" indent="-514350">
              <a:buAutoNum type="arabicParenR"/>
            </a:pPr>
            <a:endParaRPr lang="es-PE" dirty="0" smtClean="0"/>
          </a:p>
          <a:p>
            <a:pPr marL="514350" indent="-514350">
              <a:buAutoNum type="arabicParenR"/>
            </a:pPr>
            <a:r>
              <a:rPr lang="es-PE" dirty="0" smtClean="0"/>
              <a:t>SE PRODUCE SÍNTESIS DE ATP</a:t>
            </a:r>
            <a:endParaRPr lang="es-PE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14348" y="571480"/>
            <a:ext cx="7772400" cy="1470025"/>
          </a:xfrm>
          <a:gradFill flip="none" rotWithShape="1">
            <a:gsLst>
              <a:gs pos="0">
                <a:srgbClr val="FFFF00">
                  <a:shade val="30000"/>
                  <a:satMod val="115000"/>
                </a:srgbClr>
              </a:gs>
              <a:gs pos="50000">
                <a:srgbClr val="FFFF00">
                  <a:shade val="67500"/>
                  <a:satMod val="115000"/>
                </a:srgbClr>
              </a:gs>
              <a:gs pos="100000">
                <a:srgbClr val="FFFF00">
                  <a:shade val="100000"/>
                  <a:satMod val="115000"/>
                </a:srgbClr>
              </a:gs>
            </a:gsLst>
            <a:lin ang="0" scaled="1"/>
            <a:tileRect/>
          </a:gradFill>
          <a:ln w="28575">
            <a:solidFill>
              <a:schemeClr val="tx1"/>
            </a:solidFill>
          </a:ln>
        </p:spPr>
        <p:txBody>
          <a:bodyPr>
            <a:noAutofit/>
          </a:bodyPr>
          <a:lstStyle/>
          <a:p>
            <a:r>
              <a:rPr lang="es-PE" sz="3200" b="1" dirty="0" smtClean="0"/>
              <a:t>Los hidratos de carbono de la dieta se hidrolizan a monosacáridos en intestino. La glucosa ingresa al </a:t>
            </a:r>
            <a:r>
              <a:rPr lang="es-PE" sz="3200" b="1" dirty="0" err="1" smtClean="0"/>
              <a:t>enterocito</a:t>
            </a:r>
            <a:r>
              <a:rPr lang="es-PE" sz="3200" b="1" dirty="0" smtClean="0"/>
              <a:t> por </a:t>
            </a:r>
            <a:r>
              <a:rPr lang="es-PE" sz="3200" b="1" dirty="0" smtClean="0"/>
              <a:t>transporte</a:t>
            </a:r>
            <a:r>
              <a:rPr lang="es-PE" sz="3200" b="1" dirty="0" smtClean="0"/>
              <a:t>:</a:t>
            </a:r>
            <a:endParaRPr lang="es-PE" sz="3200" b="1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000100" y="3143248"/>
            <a:ext cx="6400800" cy="1752600"/>
          </a:xfrm>
          <a:gradFill flip="none" rotWithShape="1">
            <a:gsLst>
              <a:gs pos="0">
                <a:srgbClr val="FFFF00">
                  <a:tint val="66000"/>
                  <a:satMod val="160000"/>
                </a:srgbClr>
              </a:gs>
              <a:gs pos="50000">
                <a:srgbClr val="FFFF00">
                  <a:tint val="44500"/>
                  <a:satMod val="160000"/>
                </a:srgbClr>
              </a:gs>
              <a:gs pos="100000">
                <a:srgbClr val="FFFF00">
                  <a:tint val="23500"/>
                  <a:satMod val="160000"/>
                </a:srgbClr>
              </a:gs>
            </a:gsLst>
            <a:lin ang="18900000" scaled="1"/>
            <a:tileRect/>
          </a:gradFill>
        </p:spPr>
        <p:txBody>
          <a:bodyPr/>
          <a:lstStyle/>
          <a:p>
            <a:pPr marL="514350" indent="-514350" algn="just">
              <a:buAutoNum type="arabicParenR"/>
            </a:pPr>
            <a:r>
              <a:rPr lang="es-PE" b="1" dirty="0" smtClean="0">
                <a:solidFill>
                  <a:schemeClr val="tx1"/>
                </a:solidFill>
              </a:rPr>
              <a:t>Mediado pasivo</a:t>
            </a:r>
          </a:p>
          <a:p>
            <a:pPr marL="514350" indent="-514350" algn="just">
              <a:buAutoNum type="arabicParenR"/>
            </a:pPr>
            <a:endParaRPr lang="es-PE" b="1" dirty="0" smtClean="0">
              <a:solidFill>
                <a:schemeClr val="tx1"/>
              </a:solidFill>
            </a:endParaRPr>
          </a:p>
          <a:p>
            <a:pPr marL="514350" indent="-514350" algn="just">
              <a:buAutoNum type="arabicParenR"/>
            </a:pPr>
            <a:r>
              <a:rPr lang="es-PE" b="1" dirty="0" smtClean="0">
                <a:solidFill>
                  <a:schemeClr val="tx1"/>
                </a:solidFill>
              </a:rPr>
              <a:t>Mediado activo  secundario</a:t>
            </a:r>
          </a:p>
          <a:p>
            <a:pPr marL="514350" indent="-514350" algn="just">
              <a:buAutoNum type="arabicParenR"/>
            </a:pPr>
            <a:endParaRPr lang="es-PE" b="1" dirty="0" smtClean="0">
              <a:solidFill>
                <a:schemeClr val="tx1"/>
              </a:solidFill>
            </a:endParaRPr>
          </a:p>
          <a:p>
            <a:pPr marL="514350" indent="-514350" algn="just">
              <a:buAutoNum type="arabicParenR"/>
            </a:pPr>
            <a:endParaRPr lang="es-PE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435975" cy="1785937"/>
          </a:xfrm>
          <a:gradFill rotWithShape="1">
            <a:gsLst>
              <a:gs pos="0">
                <a:srgbClr val="E3F81C">
                  <a:gamma/>
                  <a:shade val="46275"/>
                  <a:invGamma/>
                </a:srgbClr>
              </a:gs>
              <a:gs pos="50000">
                <a:srgbClr val="E3F81C"/>
              </a:gs>
              <a:gs pos="100000">
                <a:srgbClr val="E3F81C">
                  <a:gamma/>
                  <a:shade val="46275"/>
                  <a:invGamma/>
                </a:srgbClr>
              </a:gs>
            </a:gsLst>
            <a:lin ang="5400000" scaled="1"/>
          </a:gradFill>
        </p:spPr>
        <p:txBody>
          <a:bodyPr/>
          <a:lstStyle/>
          <a:p>
            <a:pPr algn="just"/>
            <a:r>
              <a:rPr lang="es-AR" sz="2800" b="1"/>
              <a:t>El metabolismo celular incluye procesos ANABOLICOS y procesos CATABOLICOS. Cuales de las siguientes vías se corresponden con el </a:t>
            </a:r>
            <a:r>
              <a:rPr lang="es-AR" sz="2800" b="1" u="sng">
                <a:effectLst>
                  <a:outerShdw blurRad="38100" dist="38100" dir="2700000" algn="tl">
                    <a:srgbClr val="FFFFFF"/>
                  </a:outerShdw>
                </a:effectLst>
              </a:rPr>
              <a:t>CATABOLISMO</a:t>
            </a:r>
            <a:r>
              <a:rPr lang="es-AR" sz="2800" b="1"/>
              <a:t>?</a:t>
            </a:r>
            <a:endParaRPr lang="es-ES" sz="2800" b="1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3500438"/>
            <a:ext cx="8229600" cy="2376487"/>
          </a:xfrm>
          <a:gradFill rotWithShape="1">
            <a:gsLst>
              <a:gs pos="0">
                <a:srgbClr val="E3F81C"/>
              </a:gs>
              <a:gs pos="50000">
                <a:srgbClr val="E3F81C">
                  <a:gamma/>
                  <a:tint val="57255"/>
                  <a:invGamma/>
                </a:srgbClr>
              </a:gs>
              <a:gs pos="100000">
                <a:srgbClr val="E3F81C"/>
              </a:gs>
            </a:gsLst>
            <a:lin ang="18900000" scaled="1"/>
          </a:gradFill>
        </p:spPr>
        <p:txBody>
          <a:bodyPr/>
          <a:lstStyle/>
          <a:p>
            <a:pPr algn="just">
              <a:lnSpc>
                <a:spcPct val="130000"/>
              </a:lnSpc>
              <a:spcBef>
                <a:spcPct val="0"/>
              </a:spcBef>
              <a:buFontTx/>
              <a:buNone/>
            </a:pPr>
            <a:r>
              <a:rPr lang="es-AR" b="1"/>
              <a:t>1.-Glucogenogénesis y Gluconeogénesis</a:t>
            </a:r>
          </a:p>
          <a:p>
            <a:pPr algn="just">
              <a:lnSpc>
                <a:spcPct val="130000"/>
              </a:lnSpc>
              <a:spcBef>
                <a:spcPct val="0"/>
              </a:spcBef>
              <a:buFontTx/>
              <a:buNone/>
            </a:pPr>
            <a:endParaRPr lang="es-AR" b="1"/>
          </a:p>
          <a:p>
            <a:pPr algn="just">
              <a:lnSpc>
                <a:spcPct val="130000"/>
              </a:lnSpc>
              <a:spcBef>
                <a:spcPct val="0"/>
              </a:spcBef>
              <a:buFontTx/>
              <a:buNone/>
            </a:pPr>
            <a:r>
              <a:rPr lang="es-AR" b="1"/>
              <a:t> 2.- Glucólisis y glucogenólisis</a:t>
            </a:r>
          </a:p>
          <a:p>
            <a:pPr algn="just">
              <a:lnSpc>
                <a:spcPct val="130000"/>
              </a:lnSpc>
              <a:spcBef>
                <a:spcPct val="0"/>
              </a:spcBef>
              <a:buFontTx/>
              <a:buNone/>
            </a:pPr>
            <a:endParaRPr lang="es-E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9750" y="188913"/>
            <a:ext cx="8353425" cy="1470025"/>
          </a:xfrm>
          <a:gradFill rotWithShape="1">
            <a:gsLst>
              <a:gs pos="0">
                <a:srgbClr val="E3F81C">
                  <a:gamma/>
                  <a:shade val="46275"/>
                  <a:invGamma/>
                </a:srgbClr>
              </a:gs>
              <a:gs pos="50000">
                <a:srgbClr val="E3F81C"/>
              </a:gs>
              <a:gs pos="100000">
                <a:srgbClr val="E3F81C">
                  <a:gamma/>
                  <a:shade val="46275"/>
                  <a:invGamma/>
                </a:srgbClr>
              </a:gs>
            </a:gsLst>
            <a:lin ang="5400000" scaled="1"/>
          </a:gradFill>
        </p:spPr>
        <p:txBody>
          <a:bodyPr/>
          <a:lstStyle/>
          <a:p>
            <a:r>
              <a:rPr lang="es-AR" sz="3200" b="1" dirty="0"/>
              <a:t>Indique la ubicación celular de las siguientes reacciones </a:t>
            </a:r>
            <a:r>
              <a:rPr lang="es-AR" sz="3200" b="1" dirty="0" smtClean="0"/>
              <a:t>o </a:t>
            </a:r>
            <a:r>
              <a:rPr lang="es-AR" sz="3200" b="1" dirty="0"/>
              <a:t>vías metabólicas:</a:t>
            </a:r>
            <a:endParaRPr lang="es-ES" sz="3200" b="1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684213" y="1916113"/>
            <a:ext cx="7993062" cy="4537075"/>
          </a:xfrm>
          <a:gradFill rotWithShape="1">
            <a:gsLst>
              <a:gs pos="0">
                <a:srgbClr val="E3F81C"/>
              </a:gs>
              <a:gs pos="100000">
                <a:srgbClr val="E3F81C">
                  <a:gamma/>
                  <a:tint val="50980"/>
                  <a:invGamma/>
                </a:srgbClr>
              </a:gs>
            </a:gsLst>
            <a:lin ang="18900000" scaled="1"/>
          </a:gradFill>
        </p:spPr>
        <p:txBody>
          <a:bodyPr/>
          <a:lstStyle/>
          <a:p>
            <a:pPr algn="just">
              <a:lnSpc>
                <a:spcPct val="130000"/>
              </a:lnSpc>
              <a:spcBef>
                <a:spcPct val="0"/>
              </a:spcBef>
            </a:pPr>
            <a:r>
              <a:rPr lang="es-AR" sz="2800" b="1" dirty="0">
                <a:solidFill>
                  <a:schemeClr val="tx1"/>
                </a:solidFill>
              </a:rPr>
              <a:t>1.- </a:t>
            </a:r>
            <a:r>
              <a:rPr lang="es-AR" sz="2800" b="1" dirty="0" err="1">
                <a:solidFill>
                  <a:schemeClr val="tx1"/>
                </a:solidFill>
              </a:rPr>
              <a:t>Glucogenogénesis</a:t>
            </a:r>
            <a:r>
              <a:rPr lang="es-AR" sz="2800" b="1" dirty="0">
                <a:solidFill>
                  <a:schemeClr val="tx1"/>
                </a:solidFill>
              </a:rPr>
              <a:t> y </a:t>
            </a:r>
            <a:r>
              <a:rPr lang="es-AR" sz="2800" b="1" dirty="0" err="1">
                <a:solidFill>
                  <a:schemeClr val="tx1"/>
                </a:solidFill>
              </a:rPr>
              <a:t>glucogenólisis</a:t>
            </a:r>
            <a:endParaRPr lang="es-AR" sz="2800" b="1" dirty="0">
              <a:solidFill>
                <a:schemeClr val="tx1"/>
              </a:solidFill>
            </a:endParaRPr>
          </a:p>
          <a:p>
            <a:pPr algn="just">
              <a:lnSpc>
                <a:spcPct val="130000"/>
              </a:lnSpc>
              <a:spcBef>
                <a:spcPct val="0"/>
              </a:spcBef>
            </a:pPr>
            <a:r>
              <a:rPr lang="es-AR" sz="2800" b="1" dirty="0">
                <a:solidFill>
                  <a:schemeClr val="tx1"/>
                </a:solidFill>
              </a:rPr>
              <a:t>2.- Glucólisis</a:t>
            </a:r>
          </a:p>
          <a:p>
            <a:pPr algn="just">
              <a:lnSpc>
                <a:spcPct val="130000"/>
              </a:lnSpc>
              <a:spcBef>
                <a:spcPct val="0"/>
              </a:spcBef>
            </a:pPr>
            <a:r>
              <a:rPr lang="es-AR" sz="2800" b="1" dirty="0">
                <a:solidFill>
                  <a:schemeClr val="tx1"/>
                </a:solidFill>
              </a:rPr>
              <a:t>3.- Ciclo de </a:t>
            </a:r>
            <a:r>
              <a:rPr lang="es-AR" sz="2800" b="1" dirty="0" err="1">
                <a:solidFill>
                  <a:schemeClr val="tx1"/>
                </a:solidFill>
              </a:rPr>
              <a:t>Krebs</a:t>
            </a:r>
            <a:endParaRPr lang="es-AR" sz="2800" b="1" dirty="0">
              <a:solidFill>
                <a:schemeClr val="tx1"/>
              </a:solidFill>
            </a:endParaRPr>
          </a:p>
          <a:p>
            <a:pPr algn="just">
              <a:lnSpc>
                <a:spcPct val="130000"/>
              </a:lnSpc>
              <a:spcBef>
                <a:spcPct val="0"/>
              </a:spcBef>
            </a:pPr>
            <a:r>
              <a:rPr lang="es-AR" sz="2800" b="1" dirty="0">
                <a:solidFill>
                  <a:schemeClr val="tx1"/>
                </a:solidFill>
              </a:rPr>
              <a:t>4.- </a:t>
            </a:r>
            <a:r>
              <a:rPr lang="es-AR" sz="2800" b="1" dirty="0" err="1">
                <a:solidFill>
                  <a:schemeClr val="tx1"/>
                </a:solidFill>
              </a:rPr>
              <a:t>Descarboxilación</a:t>
            </a:r>
            <a:r>
              <a:rPr lang="es-AR" sz="2800" b="1" dirty="0">
                <a:solidFill>
                  <a:schemeClr val="tx1"/>
                </a:solidFill>
              </a:rPr>
              <a:t> </a:t>
            </a:r>
            <a:r>
              <a:rPr lang="es-AR" sz="2800" b="1" dirty="0" err="1">
                <a:solidFill>
                  <a:schemeClr val="tx1"/>
                </a:solidFill>
              </a:rPr>
              <a:t>oxidativa</a:t>
            </a:r>
            <a:r>
              <a:rPr lang="es-AR" sz="2800" b="1" dirty="0">
                <a:solidFill>
                  <a:schemeClr val="tx1"/>
                </a:solidFill>
              </a:rPr>
              <a:t> del </a:t>
            </a:r>
            <a:r>
              <a:rPr lang="es-AR" sz="2800" b="1" dirty="0" err="1">
                <a:solidFill>
                  <a:schemeClr val="tx1"/>
                </a:solidFill>
              </a:rPr>
              <a:t>piruvato</a:t>
            </a:r>
            <a:endParaRPr lang="es-AR" sz="2800" b="1" dirty="0">
              <a:solidFill>
                <a:schemeClr val="tx1"/>
              </a:solidFill>
            </a:endParaRPr>
          </a:p>
          <a:p>
            <a:pPr algn="just">
              <a:lnSpc>
                <a:spcPct val="130000"/>
              </a:lnSpc>
              <a:spcBef>
                <a:spcPct val="0"/>
              </a:spcBef>
            </a:pPr>
            <a:r>
              <a:rPr lang="es-AR" sz="2800" b="1" dirty="0">
                <a:solidFill>
                  <a:schemeClr val="tx1"/>
                </a:solidFill>
              </a:rPr>
              <a:t>5.- Vía de las pentosas</a:t>
            </a:r>
          </a:p>
          <a:p>
            <a:pPr algn="just">
              <a:lnSpc>
                <a:spcPct val="130000"/>
              </a:lnSpc>
              <a:spcBef>
                <a:spcPct val="0"/>
              </a:spcBef>
            </a:pPr>
            <a:r>
              <a:rPr lang="es-AR" sz="2800" b="1" dirty="0">
                <a:solidFill>
                  <a:schemeClr val="tx1"/>
                </a:solidFill>
              </a:rPr>
              <a:t>6.- Fermentación láctica en </a:t>
            </a:r>
            <a:r>
              <a:rPr lang="es-AR" sz="2800" b="1" dirty="0" smtClean="0">
                <a:solidFill>
                  <a:schemeClr val="tx1"/>
                </a:solidFill>
              </a:rPr>
              <a:t>músculo y eritrocitos </a:t>
            </a:r>
            <a:endParaRPr lang="es-AR" sz="2800" b="1" dirty="0">
              <a:solidFill>
                <a:schemeClr val="tx1"/>
              </a:solidFill>
            </a:endParaRPr>
          </a:p>
          <a:p>
            <a:pPr algn="just">
              <a:lnSpc>
                <a:spcPct val="130000"/>
              </a:lnSpc>
              <a:spcBef>
                <a:spcPct val="0"/>
              </a:spcBef>
            </a:pPr>
            <a:r>
              <a:rPr lang="es-AR" sz="2800" b="1" dirty="0">
                <a:solidFill>
                  <a:schemeClr val="tx1"/>
                </a:solidFill>
              </a:rPr>
              <a:t>7.- Síntesis de ATP por </a:t>
            </a:r>
            <a:r>
              <a:rPr lang="es-AR" sz="2800" b="1" dirty="0" err="1">
                <a:solidFill>
                  <a:schemeClr val="tx1"/>
                </a:solidFill>
              </a:rPr>
              <a:t>fosforilación</a:t>
            </a:r>
            <a:r>
              <a:rPr lang="es-AR" sz="2800" b="1" dirty="0">
                <a:solidFill>
                  <a:schemeClr val="tx1"/>
                </a:solidFill>
              </a:rPr>
              <a:t> </a:t>
            </a:r>
            <a:r>
              <a:rPr lang="es-AR" sz="2800" b="1" dirty="0" err="1">
                <a:solidFill>
                  <a:schemeClr val="tx1"/>
                </a:solidFill>
              </a:rPr>
              <a:t>oxidativa</a:t>
            </a:r>
            <a:endParaRPr lang="es-AR" sz="2800" b="1" dirty="0">
              <a:solidFill>
                <a:schemeClr val="tx1"/>
              </a:solidFill>
            </a:endParaRPr>
          </a:p>
          <a:p>
            <a:pPr algn="just">
              <a:lnSpc>
                <a:spcPct val="130000"/>
              </a:lnSpc>
              <a:spcBef>
                <a:spcPct val="0"/>
              </a:spcBef>
            </a:pPr>
            <a:r>
              <a:rPr lang="es-AR" sz="2800" b="1" dirty="0">
                <a:solidFill>
                  <a:schemeClr val="tx1"/>
                </a:solidFill>
              </a:rPr>
              <a:t>8.- </a:t>
            </a:r>
            <a:r>
              <a:rPr lang="es-AR" sz="2800" b="1" dirty="0" err="1">
                <a:solidFill>
                  <a:schemeClr val="tx1"/>
                </a:solidFill>
              </a:rPr>
              <a:t>Gluconeogénesis</a:t>
            </a:r>
            <a:endParaRPr lang="es-ES" sz="28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0F0F0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580</TotalTime>
  <Words>592</Words>
  <Application>Microsoft Office PowerPoint</Application>
  <PresentationFormat>Presentación en pantalla (4:3)</PresentationFormat>
  <Paragraphs>86</Paragraphs>
  <Slides>18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18</vt:i4>
      </vt:variant>
    </vt:vector>
  </HeadingPairs>
  <TitlesOfParts>
    <vt:vector size="19" baseType="lpstr">
      <vt:lpstr>Tema de Office</vt:lpstr>
      <vt:lpstr>Las células sintetizan ATP a través de dos mecanismos diferentes, cual de ellos se produce solamente en condiciones aeróbicas: </vt:lpstr>
      <vt:lpstr>Las deshidrogenasas que utilizan como coenzima el NAD oxidado se encuentran en: </vt:lpstr>
      <vt:lpstr>La Coenzima Q recibe equivalentes de reducción de:</vt:lpstr>
      <vt:lpstr>EN PRESENCIA DE UN INHIBIDOR DEL TRANSPORTE ELECTRONICO QUE ACTUA EN EL COMPLEJO I, CUAL DE LAS SIGUIENTES AFIRMACIONES ES CORRECTA </vt:lpstr>
      <vt:lpstr>ORDENE LOS SIGUIENTES COMPONENTES DE LA CADENA RESPIRATORIA DE ACUERDO AL POTENCIAL DE REDUCCION CRECIENTE</vt:lpstr>
      <vt:lpstr>En presencia de una proteína desacoplante ocurre: </vt:lpstr>
      <vt:lpstr>Los hidratos de carbono de la dieta se hidrolizan a monosacáridos en intestino. La glucosa ingresa al enterocito por transporte:</vt:lpstr>
      <vt:lpstr>El metabolismo celular incluye procesos ANABOLICOS y procesos CATABOLICOS. Cuales de las siguientes vías se corresponden con el CATABOLISMO?</vt:lpstr>
      <vt:lpstr>Indique la ubicación celular de las siguientes reacciones o vías metabólicas:</vt:lpstr>
      <vt:lpstr>Después de una comida rica en hidratos de carbono se produce:</vt:lpstr>
      <vt:lpstr>Cuando hay una elevada concentración de Glucosa-6-fosfato  dentro de la célula hepática esta puede seguir las siguientes vías metabólicas: </vt:lpstr>
      <vt:lpstr>Cuando disminuyen los niveles de ATP en la célula se activan las siguientes enzimas:</vt:lpstr>
      <vt:lpstr>SI DISMINUYEN LOS NIVELES DE GLUCOSA EN SANGRE SE ACTIVA LA ENZIMA HEPATICA:</vt:lpstr>
      <vt:lpstr>EN LA GLICOLISIS, LA SINTESIS DE ATP POR FOSFORILACION A NIVEL DE SUSTRATO OCURRE EN:</vt:lpstr>
      <vt:lpstr>Los productos de la reacción de  descarboxilación oxidativa de PIRUVATO, en la matriz mitocondrial, son:</vt:lpstr>
      <vt:lpstr>En el Ciclo de Krebs se produce:</vt:lpstr>
      <vt:lpstr>El Ciclo de Krebs es activo en algunas de las siguientes situaciones metabolicas: </vt:lpstr>
      <vt:lpstr>Durante una actividad muscular intensa, el ácido láctico formado es utilizado en el hígado para: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Usuario</dc:creator>
  <cp:lastModifiedBy>Usuario</cp:lastModifiedBy>
  <cp:revision>24</cp:revision>
  <dcterms:created xsi:type="dcterms:W3CDTF">2012-09-19T00:26:24Z</dcterms:created>
  <dcterms:modified xsi:type="dcterms:W3CDTF">2012-09-27T15:59:11Z</dcterms:modified>
</cp:coreProperties>
</file>

<file path=docProps/thumbnail.jpeg>
</file>